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68" r:id="rId4"/>
    <p:sldId id="272" r:id="rId5"/>
    <p:sldId id="277" r:id="rId6"/>
    <p:sldId id="266" r:id="rId7"/>
    <p:sldId id="267" r:id="rId8"/>
    <p:sldId id="259" r:id="rId9"/>
    <p:sldId id="279" r:id="rId10"/>
    <p:sldId id="263" r:id="rId11"/>
    <p:sldId id="274" r:id="rId12"/>
    <p:sldId id="269" r:id="rId13"/>
    <p:sldId id="276" r:id="rId14"/>
    <p:sldId id="275" r:id="rId15"/>
    <p:sldId id="271" r:id="rId16"/>
    <p:sldId id="258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140" autoAdjust="0"/>
  </p:normalViewPr>
  <p:slideViewPr>
    <p:cSldViewPr snapToGrid="0">
      <p:cViewPr varScale="1">
        <p:scale>
          <a:sx n="86" d="100"/>
          <a:sy n="86" d="100"/>
        </p:scale>
        <p:origin x="30" y="2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47F78-404A-43A5-A7F1-149987D3A2D9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348F7-3271-4BB6-8DB3-9A27D5CE3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0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348F7-3271-4BB6-8DB3-9A27D5CE34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2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Silikón má veľké povrchové napatie</a:t>
            </a:r>
            <a:r>
              <a:rPr lang="sk-SK" baseline="0" dirty="0"/>
              <a:t> </a:t>
            </a:r>
            <a:r>
              <a:rPr lang="en-US" baseline="0" dirty="0"/>
              <a:t>– </a:t>
            </a:r>
            <a:r>
              <a:rPr lang="en-US" baseline="0" dirty="0" err="1"/>
              <a:t>prsty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tvoria</a:t>
            </a:r>
            <a:r>
              <a:rPr lang="en-US" baseline="0" dirty="0"/>
              <a:t> r</a:t>
            </a:r>
            <a:r>
              <a:rPr lang="sk-SK" baseline="0" dirty="0"/>
              <a:t>ýchlo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348F7-3271-4BB6-8DB3-9A27D5CE34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6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BA13-7E8C-4B1F-A253-BE0FB05D478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567-A407-42B9-80A1-387E4979A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2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BA13-7E8C-4B1F-A253-BE0FB05D478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567-A407-42B9-80A1-387E4979A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BA13-7E8C-4B1F-A253-BE0FB05D478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567-A407-42B9-80A1-387E4979A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0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BA13-7E8C-4B1F-A253-BE0FB05D478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567-A407-42B9-80A1-387E4979A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BA13-7E8C-4B1F-A253-BE0FB05D478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567-A407-42B9-80A1-387E4979A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BA13-7E8C-4B1F-A253-BE0FB05D478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567-A407-42B9-80A1-387E4979A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3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BA13-7E8C-4B1F-A253-BE0FB05D478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567-A407-42B9-80A1-387E4979A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0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BA13-7E8C-4B1F-A253-BE0FB05D478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567-A407-42B9-80A1-387E4979A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9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BA13-7E8C-4B1F-A253-BE0FB05D478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567-A407-42B9-80A1-387E4979A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7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BA13-7E8C-4B1F-A253-BE0FB05D478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567-A407-42B9-80A1-387E4979A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2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BA13-7E8C-4B1F-A253-BE0FB05D478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7567-A407-42B9-80A1-387E4979A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9BA13-7E8C-4B1F-A253-BE0FB05D478D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67567-A407-42B9-80A1-387E4979A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0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8i2LHod1U" TargetMode="External"/><Relationship Id="rId2" Type="http://schemas.openxmlformats.org/officeDocument/2006/relationships/hyperlink" Target="https://www.youtube.com/watch?v=IFGw1aXvN4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guNgm9tDFU?t=3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y44rQdiixuw?t=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0.png"/><Relationship Id="rId2" Type="http://schemas.openxmlformats.org/officeDocument/2006/relationships/hyperlink" Target="https://en.wikipedia.org/wiki/Saffman%E2%80%93Taylor_instabi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541" b="4473"/>
          <a:stretch/>
        </p:blipFill>
        <p:spPr>
          <a:xfrm>
            <a:off x="0" y="-122073"/>
            <a:ext cx="12242800" cy="6980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83973"/>
            <a:ext cx="7162800" cy="1138238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/>
              <a:t>1. </a:t>
            </a:r>
            <a:r>
              <a:rPr lang="en-US" sz="6600" b="1" dirty="0" err="1"/>
              <a:t>Frakt</a:t>
            </a:r>
            <a:r>
              <a:rPr lang="sk-SK" sz="6600" b="1" dirty="0"/>
              <a:t>álne prsty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4900" y="5943600"/>
            <a:ext cx="6057900" cy="914400"/>
          </a:xfrm>
          <a:solidFill>
            <a:schemeClr val="bg1">
              <a:alpha val="73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latin typeface="+mj-lt"/>
                <a:ea typeface="+mj-ea"/>
                <a:cs typeface="+mj-cs"/>
              </a:rPr>
              <a:t>Nat</a:t>
            </a:r>
            <a:r>
              <a:rPr lang="sk-SK" sz="2800" b="1" dirty="0" err="1">
                <a:latin typeface="+mj-lt"/>
                <a:ea typeface="+mj-ea"/>
                <a:cs typeface="+mj-cs"/>
              </a:rPr>
              <a:t>ália</a:t>
            </a:r>
            <a:r>
              <a:rPr lang="sk-SK" sz="2800" b="1" dirty="0">
                <a:latin typeface="+mj-lt"/>
                <a:ea typeface="+mj-ea"/>
                <a:cs typeface="+mj-cs"/>
              </a:rPr>
              <a:t> Ružičková / </a:t>
            </a:r>
            <a:r>
              <a:rPr lang="sk-SK" sz="2800" b="1">
                <a:latin typeface="+mj-lt"/>
                <a:ea typeface="+mj-ea"/>
                <a:cs typeface="+mj-cs"/>
              </a:rPr>
              <a:t>Martin Plesch</a:t>
            </a:r>
            <a:endParaRPr lang="sk-SK" sz="2800" b="1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sk-SK" sz="2800" b="1" dirty="0">
                <a:latin typeface="+mj-lt"/>
                <a:ea typeface="+mj-ea"/>
                <a:cs typeface="+mj-cs"/>
              </a:rPr>
              <a:t>Úvodné Sústredenie TMF Október 2022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7849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45" y="0"/>
            <a:ext cx="9949309" cy="65047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07786" y="6455020"/>
            <a:ext cx="368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Zdroj</a:t>
            </a:r>
            <a:r>
              <a:rPr lang="en-US" dirty="0"/>
              <a:t>: https://vimeo.com/126490050</a:t>
            </a:r>
          </a:p>
        </p:txBody>
      </p:sp>
    </p:spTree>
    <p:extLst>
      <p:ext uri="{BB962C8B-B14F-4D97-AF65-F5344CB8AC3E}">
        <p14:creationId xmlns:p14="http://schemas.microsoft.com/office/powerpoint/2010/main" val="77422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Veľa literatúry o Safman</a:t>
            </a:r>
            <a:r>
              <a:rPr lang="en-US" dirty="0"/>
              <a:t>-Taylor </a:t>
            </a:r>
            <a:r>
              <a:rPr lang="en-US" dirty="0" err="1"/>
              <a:t>nestabilite</a:t>
            </a:r>
            <a:r>
              <a:rPr lang="en-US" dirty="0"/>
              <a:t>, </a:t>
            </a:r>
            <a:r>
              <a:rPr lang="en-US" dirty="0" err="1"/>
              <a:t>experimenty</a:t>
            </a:r>
            <a:r>
              <a:rPr lang="en-US" dirty="0"/>
              <a:t> s </a:t>
            </a:r>
            <a:r>
              <a:rPr lang="en-US" dirty="0" err="1"/>
              <a:t>Newtonovsk</a:t>
            </a:r>
            <a:r>
              <a:rPr lang="sk-SK" dirty="0"/>
              <a:t>ými kvapalinami, sústredia sa najmä na jeden prst, nie na fraktálnu štruktúru</a:t>
            </a:r>
            <a:endParaRPr lang="en-US" dirty="0"/>
          </a:p>
          <a:p>
            <a:endParaRPr lang="sk-SK" dirty="0"/>
          </a:p>
          <a:p>
            <a:r>
              <a:rPr lang="sk-SK" dirty="0"/>
              <a:t>Naše zadanie špecificky spomína akrylovú farbu, ktorá je </a:t>
            </a:r>
            <a:r>
              <a:rPr lang="sk-SK" b="1" dirty="0"/>
              <a:t>ne</a:t>
            </a:r>
            <a:r>
              <a:rPr lang="en-US" b="1" dirty="0"/>
              <a:t>-</a:t>
            </a:r>
            <a:r>
              <a:rPr lang="en-US" b="1" dirty="0" err="1"/>
              <a:t>Newtonovsk</a:t>
            </a:r>
            <a:r>
              <a:rPr lang="sk-SK" b="1" dirty="0"/>
              <a:t>á</a:t>
            </a:r>
            <a:r>
              <a:rPr lang="sk-SK" dirty="0"/>
              <a:t>, a </a:t>
            </a:r>
            <a:r>
              <a:rPr lang="sk-SK" b="1" dirty="0"/>
              <a:t>fraktálnu</a:t>
            </a:r>
            <a:r>
              <a:rPr lang="sk-SK" dirty="0"/>
              <a:t> štruktúru.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99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77" y="362888"/>
            <a:ext cx="6172200" cy="6565899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Akrylová farba je </a:t>
            </a:r>
            <a:r>
              <a:rPr lang="sk-SK" b="1" dirty="0"/>
              <a:t>ne-</a:t>
            </a:r>
            <a:r>
              <a:rPr lang="en-US" b="1" dirty="0"/>
              <a:t>N</a:t>
            </a:r>
            <a:r>
              <a:rPr lang="sk-SK" b="1" dirty="0"/>
              <a:t>ewtonovská</a:t>
            </a:r>
            <a:r>
              <a:rPr lang="en-US" b="1" dirty="0"/>
              <a:t> </a:t>
            </a:r>
            <a:r>
              <a:rPr lang="en-US" b="1" dirty="0" err="1"/>
              <a:t>kvapalina</a:t>
            </a:r>
            <a:r>
              <a:rPr lang="sk-SK" dirty="0"/>
              <a:t>, teda jej </a:t>
            </a:r>
            <a:r>
              <a:rPr lang="sk-SK" b="1" dirty="0"/>
              <a:t>viskozita nie je konštantná ale závisí o</a:t>
            </a:r>
            <a:r>
              <a:rPr lang="en-US" b="1" dirty="0"/>
              <a:t>d</a:t>
            </a:r>
            <a:r>
              <a:rPr lang="sk-SK" b="1" dirty="0"/>
              <a:t> torzn</a:t>
            </a:r>
            <a:r>
              <a:rPr lang="en-US" b="1" dirty="0" err="1"/>
              <a:t>ej</a:t>
            </a:r>
            <a:r>
              <a:rPr lang="en-US" b="1" dirty="0"/>
              <a:t> r</a:t>
            </a:r>
            <a:r>
              <a:rPr lang="sk-SK" b="1" dirty="0"/>
              <a:t>ýchlosti </a:t>
            </a:r>
            <a:r>
              <a:rPr lang="sk-SK" dirty="0"/>
              <a:t>(vytváranej prúdením atramentu)</a:t>
            </a:r>
          </a:p>
          <a:p>
            <a:pPr lvl="1"/>
            <a:r>
              <a:rPr lang="sk-SK" dirty="0"/>
              <a:t>sheer-thinning</a:t>
            </a:r>
            <a:r>
              <a:rPr lang="en-US" dirty="0"/>
              <a:t>/ </a:t>
            </a:r>
            <a:r>
              <a:rPr lang="en-US" dirty="0" err="1"/>
              <a:t>pseudoplastic</a:t>
            </a:r>
            <a:r>
              <a:rPr lang="en-US" dirty="0"/>
              <a:t>: </a:t>
            </a:r>
            <a:r>
              <a:rPr lang="sk-SK" dirty="0"/>
              <a:t>Viskozita klesá s rastúcim pnutím </a:t>
            </a:r>
            <a:r>
              <a:rPr lang="en-US" dirty="0"/>
              <a:t>– </a:t>
            </a:r>
            <a:r>
              <a:rPr lang="sk-SK" dirty="0"/>
              <a:t>čím rýchlejšie sa atrament rozpína do farby, tým menší odpor kladie</a:t>
            </a:r>
            <a:endParaRPr lang="en-US" dirty="0"/>
          </a:p>
          <a:p>
            <a:pPr lvl="1"/>
            <a:r>
              <a:rPr lang="sk-SK" dirty="0"/>
              <a:t>Farba sa dá miešať pomerne ľahko, ale nesteká po nahnutom papieri</a:t>
            </a:r>
          </a:p>
          <a:p>
            <a:r>
              <a:rPr lang="sk-SK" dirty="0"/>
              <a:t>viskozita vpýva na tvar, veľkosť a rýchlosť rastu prstov. Aj počas jedného experimentu sa rýchlosť prúdenia teda vistozita môže meniť počas odparovania alkoholu: </a:t>
            </a:r>
            <a:r>
              <a:rPr lang="sk-SK" b="1" dirty="0"/>
              <a:t>Všetky parametre ovplyvňujúce fázu 1 ovplyvňujú aj fázu 2</a:t>
            </a:r>
            <a:r>
              <a:rPr lang="en-US" b="1" dirty="0"/>
              <a:t>!!</a:t>
            </a:r>
            <a:endParaRPr lang="sk-SK" b="1" dirty="0"/>
          </a:p>
          <a:p>
            <a:r>
              <a:rPr lang="sk-SK" dirty="0"/>
              <a:t>Niektoré zdroje tvrdia, že fraktál sa tvorí najmä v ne</a:t>
            </a:r>
            <a:r>
              <a:rPr lang="en-US" dirty="0"/>
              <a:t>-</a:t>
            </a:r>
            <a:r>
              <a:rPr lang="en-US" dirty="0" err="1"/>
              <a:t>newtonovsk</a:t>
            </a:r>
            <a:r>
              <a:rPr lang="sk-SK" dirty="0"/>
              <a:t>ých kvapalinách, kde je gradient viskozít väčší</a:t>
            </a:r>
          </a:p>
          <a:p>
            <a:r>
              <a:rPr lang="en-US" b="1" dirty="0" err="1"/>
              <a:t>nariedenie</a:t>
            </a:r>
            <a:r>
              <a:rPr lang="en-US" b="1" dirty="0"/>
              <a:t> </a:t>
            </a:r>
            <a:r>
              <a:rPr lang="en-US" b="1" dirty="0" err="1"/>
              <a:t>farby</a:t>
            </a:r>
            <a:r>
              <a:rPr lang="en-US" b="1" dirty="0"/>
              <a:t> </a:t>
            </a:r>
            <a:r>
              <a:rPr lang="sk-SK" b="1" dirty="0"/>
              <a:t>je </a:t>
            </a:r>
            <a:r>
              <a:rPr lang="en-US" b="1" dirty="0" err="1"/>
              <a:t>relevantn</a:t>
            </a:r>
            <a:r>
              <a:rPr lang="sk-SK" b="1" dirty="0"/>
              <a:t>ý parameter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203" y="948575"/>
            <a:ext cx="5167442" cy="5394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3468" y="4052094"/>
            <a:ext cx="1978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Akrylová farba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Krv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Lak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nechty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Ke</a:t>
            </a:r>
            <a:r>
              <a:rPr lang="sk-SK" dirty="0">
                <a:solidFill>
                  <a:srgbClr val="FF0000"/>
                </a:solidFill>
              </a:rPr>
              <a:t>č</a:t>
            </a:r>
            <a:r>
              <a:rPr lang="en-US" dirty="0">
                <a:solidFill>
                  <a:srgbClr val="FF0000"/>
                </a:solidFill>
              </a:rPr>
              <a:t>up</a:t>
            </a:r>
          </a:p>
        </p:txBody>
      </p:sp>
      <p:sp>
        <p:nvSpPr>
          <p:cNvPr id="6" name="Freeform 5"/>
          <p:cNvSpPr/>
          <p:nvPr/>
        </p:nvSpPr>
        <p:spPr>
          <a:xfrm>
            <a:off x="7287029" y="3872910"/>
            <a:ext cx="4588626" cy="2005112"/>
          </a:xfrm>
          <a:custGeom>
            <a:avLst/>
            <a:gdLst>
              <a:gd name="connsiteX0" fmla="*/ 0 w 4588626"/>
              <a:gd name="connsiteY0" fmla="*/ 2005112 h 2005112"/>
              <a:gd name="connsiteX1" fmla="*/ 448887 w 4588626"/>
              <a:gd name="connsiteY1" fmla="*/ 1639352 h 2005112"/>
              <a:gd name="connsiteX2" fmla="*/ 881149 w 4588626"/>
              <a:gd name="connsiteY2" fmla="*/ 1331781 h 2005112"/>
              <a:gd name="connsiteX3" fmla="*/ 1454727 w 4588626"/>
              <a:gd name="connsiteY3" fmla="*/ 966021 h 2005112"/>
              <a:gd name="connsiteX4" fmla="*/ 2244436 w 4588626"/>
              <a:gd name="connsiteY4" fmla="*/ 575323 h 2005112"/>
              <a:gd name="connsiteX5" fmla="*/ 2867891 w 4588626"/>
              <a:gd name="connsiteY5" fmla="*/ 350879 h 2005112"/>
              <a:gd name="connsiteX6" fmla="*/ 3466407 w 4588626"/>
              <a:gd name="connsiteY6" fmla="*/ 159686 h 2005112"/>
              <a:gd name="connsiteX7" fmla="*/ 4139738 w 4588626"/>
              <a:gd name="connsiteY7" fmla="*/ 18370 h 2005112"/>
              <a:gd name="connsiteX8" fmla="*/ 4588626 w 4588626"/>
              <a:gd name="connsiteY8" fmla="*/ 1745 h 2005112"/>
              <a:gd name="connsiteX9" fmla="*/ 4588626 w 4588626"/>
              <a:gd name="connsiteY9" fmla="*/ 1745 h 20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8626" h="2005112">
                <a:moveTo>
                  <a:pt x="0" y="2005112"/>
                </a:moveTo>
                <a:cubicBezTo>
                  <a:pt x="151014" y="1878343"/>
                  <a:pt x="302029" y="1751574"/>
                  <a:pt x="448887" y="1639352"/>
                </a:cubicBezTo>
                <a:cubicBezTo>
                  <a:pt x="595745" y="1527130"/>
                  <a:pt x="713509" y="1444003"/>
                  <a:pt x="881149" y="1331781"/>
                </a:cubicBezTo>
                <a:cubicBezTo>
                  <a:pt x="1048789" y="1219559"/>
                  <a:pt x="1227513" y="1092097"/>
                  <a:pt x="1454727" y="966021"/>
                </a:cubicBezTo>
                <a:cubicBezTo>
                  <a:pt x="1681941" y="839945"/>
                  <a:pt x="2008909" y="677847"/>
                  <a:pt x="2244436" y="575323"/>
                </a:cubicBezTo>
                <a:cubicBezTo>
                  <a:pt x="2479963" y="472799"/>
                  <a:pt x="2664229" y="420152"/>
                  <a:pt x="2867891" y="350879"/>
                </a:cubicBezTo>
                <a:cubicBezTo>
                  <a:pt x="3071553" y="281606"/>
                  <a:pt x="3254433" y="215104"/>
                  <a:pt x="3466407" y="159686"/>
                </a:cubicBezTo>
                <a:cubicBezTo>
                  <a:pt x="3678381" y="104268"/>
                  <a:pt x="3952702" y="44693"/>
                  <a:pt x="4139738" y="18370"/>
                </a:cubicBezTo>
                <a:cubicBezTo>
                  <a:pt x="4326774" y="-7953"/>
                  <a:pt x="4588626" y="1745"/>
                  <a:pt x="4588626" y="1745"/>
                </a:cubicBezTo>
                <a:lnTo>
                  <a:pt x="4588626" y="1745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253777" y="2137295"/>
            <a:ext cx="4544442" cy="37407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317085" y="2357466"/>
            <a:ext cx="1978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accent6"/>
                </a:solidFill>
              </a:rPr>
              <a:t>Riedidlo</a:t>
            </a:r>
          </a:p>
          <a:p>
            <a:r>
              <a:rPr lang="sk-SK" dirty="0">
                <a:solidFill>
                  <a:schemeClr val="accent6"/>
                </a:solidFill>
              </a:rPr>
              <a:t>Voda</a:t>
            </a:r>
          </a:p>
          <a:p>
            <a:r>
              <a:rPr lang="sk-SK" dirty="0">
                <a:solidFill>
                  <a:schemeClr val="accent6"/>
                </a:solidFill>
              </a:rPr>
              <a:t>Alkohol</a:t>
            </a:r>
          </a:p>
          <a:p>
            <a:r>
              <a:rPr lang="sk-SK" dirty="0">
                <a:solidFill>
                  <a:schemeClr val="accent6"/>
                </a:solidFill>
              </a:rPr>
              <a:t>glycerol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9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6" y="4073691"/>
            <a:ext cx="5334001" cy="23971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4160"/>
          <a:stretch/>
        </p:blipFill>
        <p:spPr>
          <a:xfrm>
            <a:off x="7073901" y="763171"/>
            <a:ext cx="5118100" cy="4329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517" y="1958439"/>
            <a:ext cx="6628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/>
              <a:t>Meriame</a:t>
            </a:r>
            <a:r>
              <a:rPr lang="en-US" sz="2400" dirty="0"/>
              <a:t> d</a:t>
            </a:r>
            <a:r>
              <a:rPr lang="sk-SK" sz="2400" dirty="0"/>
              <a:t>ĺžku čiary pravítkami rôznej veľkosti</a:t>
            </a:r>
          </a:p>
          <a:p>
            <a:pPr marL="342900" indent="-342900">
              <a:buAutoNum type="arabicPeriod"/>
            </a:pPr>
            <a:r>
              <a:rPr lang="sk-SK" sz="2400" dirty="0"/>
              <a:t>Závislosť nameranej dĺžky of škály </a:t>
            </a:r>
            <a:r>
              <a:rPr lang="en-US" sz="2400" dirty="0"/>
              <a:t>(d</a:t>
            </a:r>
            <a:r>
              <a:rPr lang="sk-SK" sz="2400" dirty="0"/>
              <a:t>ĺžky pravítka)</a:t>
            </a:r>
          </a:p>
          <a:p>
            <a:pPr marL="342900" indent="-342900">
              <a:buAutoNum type="arabicPeriod"/>
            </a:pPr>
            <a:r>
              <a:rPr lang="sk-SK" sz="2400" dirty="0"/>
              <a:t>Smernica na log</a:t>
            </a:r>
            <a:r>
              <a:rPr lang="en-US" sz="2400" dirty="0"/>
              <a:t>-log </a:t>
            </a:r>
            <a:r>
              <a:rPr lang="en-US" sz="2400" dirty="0" err="1"/>
              <a:t>grafe</a:t>
            </a:r>
            <a:r>
              <a:rPr lang="en-US" sz="2400" dirty="0"/>
              <a:t> = </a:t>
            </a:r>
            <a:r>
              <a:rPr lang="en-US" sz="2400" dirty="0" err="1"/>
              <a:t>Frakt</a:t>
            </a:r>
            <a:r>
              <a:rPr lang="sk-SK" sz="2400" dirty="0"/>
              <a:t>álna dimenzia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*</a:t>
            </a:r>
            <a:r>
              <a:rPr lang="sk-SK" sz="2400" dirty="0"/>
              <a:t> aplikovali na fraktálne prsty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04101" y="5380672"/>
            <a:ext cx="5030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Sinha, S. &amp; </a:t>
            </a:r>
            <a:r>
              <a:rPr lang="en-US" dirty="0" err="1"/>
              <a:t>Tarafdar</a:t>
            </a:r>
            <a:r>
              <a:rPr lang="en-US" dirty="0"/>
              <a:t>, S. Viscous Fingering Patterns and Evolution of Their Fractal Dimension. </a:t>
            </a:r>
            <a:r>
              <a:rPr lang="en-US" i="1" dirty="0" err="1"/>
              <a:t>Ind</a:t>
            </a:r>
            <a:r>
              <a:rPr lang="en-US" i="1" dirty="0"/>
              <a:t> </a:t>
            </a:r>
            <a:r>
              <a:rPr lang="en-US" i="1" dirty="0" err="1"/>
              <a:t>Eng</a:t>
            </a:r>
            <a:r>
              <a:rPr lang="en-US" i="1" dirty="0"/>
              <a:t> </a:t>
            </a:r>
            <a:r>
              <a:rPr lang="en-US" i="1" dirty="0" err="1"/>
              <a:t>Chem</a:t>
            </a:r>
            <a:r>
              <a:rPr lang="en-US" i="1" dirty="0"/>
              <a:t> Res</a:t>
            </a:r>
            <a:r>
              <a:rPr lang="en-US" dirty="0"/>
              <a:t> </a:t>
            </a:r>
            <a:r>
              <a:rPr lang="en-US" b="1" dirty="0"/>
              <a:t>48</a:t>
            </a:r>
            <a:r>
              <a:rPr lang="en-US" dirty="0"/>
              <a:t>, 8837–8841 (2009). 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699" y="6417511"/>
            <a:ext cx="78501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https://www.researchgate.net/figure/Divider-method-algorithm_fig1_250728401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75617" y="3822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Meranie fraktálnej dimenzie:</a:t>
            </a:r>
            <a:br>
              <a:rPr lang="sk-SK" dirty="0"/>
            </a:br>
            <a:r>
              <a:rPr lang="en-US" dirty="0"/>
              <a:t>Divider-step method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9485" y="3077109"/>
            <a:ext cx="2544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graf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nie</a:t>
            </a:r>
            <a:r>
              <a:rPr lang="en-US" dirty="0">
                <a:solidFill>
                  <a:srgbClr val="C00000"/>
                </a:solidFill>
              </a:rPr>
              <a:t> je </a:t>
            </a:r>
            <a:r>
              <a:rPr lang="en-US" dirty="0" err="1">
                <a:solidFill>
                  <a:srgbClr val="C00000"/>
                </a:solidFill>
              </a:rPr>
              <a:t>rovn</a:t>
            </a:r>
            <a:r>
              <a:rPr lang="sk-SK" dirty="0">
                <a:solidFill>
                  <a:srgbClr val="C00000"/>
                </a:solidFill>
              </a:rPr>
              <a:t>á čiara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– </a:t>
            </a:r>
            <a:r>
              <a:rPr lang="en-US" dirty="0" err="1">
                <a:solidFill>
                  <a:srgbClr val="C00000"/>
                </a:solidFill>
              </a:rPr>
              <a:t>nie</a:t>
            </a:r>
            <a:r>
              <a:rPr lang="en-US" dirty="0">
                <a:solidFill>
                  <a:srgbClr val="C00000"/>
                </a:solidFill>
              </a:rPr>
              <a:t> je to </a:t>
            </a:r>
            <a:r>
              <a:rPr lang="en-US" dirty="0" err="1">
                <a:solidFill>
                  <a:srgbClr val="C00000"/>
                </a:solidFill>
              </a:rPr>
              <a:t>frakt</a:t>
            </a:r>
            <a:r>
              <a:rPr lang="sk-SK" dirty="0">
                <a:solidFill>
                  <a:srgbClr val="C00000"/>
                </a:solidFill>
              </a:rPr>
              <a:t>ál</a:t>
            </a:r>
            <a:r>
              <a:rPr lang="en-US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0531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375721" y="464363"/>
            <a:ext cx="2798940" cy="201371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1094198" y="1063621"/>
            <a:ext cx="107950" cy="2333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0403608" y="1517313"/>
            <a:ext cx="444500" cy="262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998948" y="1565681"/>
            <a:ext cx="355600" cy="37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03608" y="137704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v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173576" y="1114065"/>
            <a:ext cx="107950" cy="2333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663449" y="487074"/>
                <a:ext cx="471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449" y="487074"/>
                <a:ext cx="471539" cy="369332"/>
              </a:xfrm>
              <a:prstGeom prst="rect">
                <a:avLst/>
              </a:prstGeom>
              <a:blipFill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536078" y="995634"/>
                <a:ext cx="466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078" y="995634"/>
                <a:ext cx="466218" cy="369332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115650" y="1227862"/>
                <a:ext cx="5016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5650" y="1227862"/>
                <a:ext cx="501676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Relevantn</a:t>
            </a:r>
            <a:r>
              <a:rPr lang="sk-SK" dirty="0"/>
              <a:t>é parametre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/>
                  <a:t>Závislosť viskozity farby od rýchlosti prúdenia</a:t>
                </a:r>
                <a:r>
                  <a:rPr lang="en-US" dirty="0"/>
                  <a:t> – </a:t>
                </a:r>
                <a:r>
                  <a:rPr lang="en-US" dirty="0" err="1"/>
                  <a:t>krivka</a:t>
                </a:r>
                <a:r>
                  <a:rPr lang="en-US" dirty="0"/>
                  <a:t> </a:t>
                </a:r>
                <a:r>
                  <a:rPr lang="en-US" dirty="0" err="1"/>
                  <a:t>viskozity</a:t>
                </a:r>
                <a:endParaRPr lang="sk-SK" dirty="0"/>
              </a:p>
              <a:p>
                <a:r>
                  <a:rPr lang="sk-SK" dirty="0"/>
                  <a:t>Parametre vstupujú vo forme </a:t>
                </a:r>
                <a:r>
                  <a:rPr lang="sk-SK" i="1" dirty="0"/>
                  <a:t>kapilárneho čísla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b="0" i="0" dirty="0" smtClean="0"/>
                          <m:t>  −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b="0" i="1" dirty="0"/>
              </a:p>
              <a:p>
                <a:pPr lvl="1"/>
                <a:r>
                  <a:rPr lang="sk-SK" dirty="0"/>
                  <a:t>lokálne kapilárne číslo udáva parametre obrazca</a:t>
                </a:r>
                <a:endParaRPr lang="sk-SK" i="1" dirty="0"/>
              </a:p>
              <a:p>
                <a:r>
                  <a:rPr lang="sk-SK" dirty="0"/>
                  <a:t>Koncentrácia alkoholu ovplyvňuje rýchlosť prúdenia atramentu v kvapke, a teda aj </a:t>
                </a:r>
                <a:r>
                  <a:rPr lang="en-US" i="1" dirty="0"/>
                  <a:t>K</a:t>
                </a:r>
                <a:r>
                  <a:rPr lang="sk-SK" dirty="0"/>
                  <a:t> a ako rýchlo prsty rastú</a:t>
                </a:r>
                <a:r>
                  <a:rPr lang="en-US" dirty="0"/>
                  <a:t> (</a:t>
                </a:r>
                <a:r>
                  <a:rPr lang="sk-SK" dirty="0"/>
                  <a:t>čím menšia koncentrácia alkoholu tým pomalšia tvorba prstov)</a:t>
                </a:r>
              </a:p>
              <a:p>
                <a:r>
                  <a:rPr lang="sk-SK" dirty="0"/>
                  <a:t>viskozita farby ovplyvňuje rýchlosť rozpínania kvapky: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𝑓𝑎𝑟𝑏𝑎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05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548"/>
            <a:ext cx="10515600" cy="1325563"/>
          </a:xfrm>
        </p:spPr>
        <p:txBody>
          <a:bodyPr/>
          <a:lstStyle/>
          <a:p>
            <a:r>
              <a:rPr lang="sk-SK" dirty="0"/>
              <a:t>Nápady čo má obsahovať riešenie úlohy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729" y="1299884"/>
            <a:ext cx="10515600" cy="52891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Základné:</a:t>
            </a:r>
          </a:p>
          <a:p>
            <a:pPr lvl="1"/>
            <a:r>
              <a:rPr lang="sk-SK" dirty="0"/>
              <a:t>Pozorovať prsty a natočiť proces na video </a:t>
            </a:r>
            <a:r>
              <a:rPr lang="en-US" dirty="0"/>
              <a:t>+ </a:t>
            </a:r>
            <a:r>
              <a:rPr lang="en-US" dirty="0" err="1"/>
              <a:t>kvalitn</a:t>
            </a:r>
            <a:r>
              <a:rPr lang="sk-SK" dirty="0"/>
              <a:t>é fotky s dostatočným rozlíšením na automatickú analýzu</a:t>
            </a:r>
          </a:p>
          <a:p>
            <a:pPr lvl="1"/>
            <a:r>
              <a:rPr lang="sk-SK" dirty="0"/>
              <a:t>meniť parametre oboch kvapalín: koncentráciu alkoholu</a:t>
            </a:r>
          </a:p>
          <a:p>
            <a:pPr lvl="1"/>
            <a:r>
              <a:rPr lang="sk-SK" dirty="0"/>
              <a:t>Ako sa menia základné parametre prstov? Hrúbka, rýchlosť rastu, ... 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Dobré riešenie:</a:t>
            </a:r>
          </a:p>
          <a:p>
            <a:pPr lvl="1"/>
            <a:r>
              <a:rPr lang="sk-SK" dirty="0"/>
              <a:t>Popis Fraktálnych obrazcov: fraktálna dimenzia, automatická analýza z fotiek (napr. python)</a:t>
            </a:r>
            <a:endParaRPr lang="en-US" dirty="0"/>
          </a:p>
          <a:p>
            <a:pPr lvl="1"/>
            <a:r>
              <a:rPr lang="sk-SK" dirty="0"/>
              <a:t>Pre aké parametre pozorujeme fraktály? </a:t>
            </a:r>
          </a:p>
          <a:p>
            <a:pPr lvl="1"/>
            <a:r>
              <a:rPr lang="sk-SK" dirty="0"/>
              <a:t>Ako závisí rýchlosť rastu a fraktálna dimenzia </a:t>
            </a:r>
            <a:r>
              <a:rPr lang="en-US" dirty="0"/>
              <a:t>(D) </a:t>
            </a:r>
            <a:r>
              <a:rPr lang="sk-SK" dirty="0"/>
              <a:t>or releventných parametrov? Je </a:t>
            </a:r>
            <a:r>
              <a:rPr lang="en-US" dirty="0"/>
              <a:t>D </a:t>
            </a:r>
            <a:r>
              <a:rPr lang="en-US" dirty="0" err="1"/>
              <a:t>kon</a:t>
            </a:r>
            <a:r>
              <a:rPr lang="sk-SK" dirty="0"/>
              <a:t>štantná alebo sa mení v čase pre tú istú kvapku? </a:t>
            </a:r>
          </a:p>
          <a:p>
            <a:pPr lvl="1"/>
            <a:r>
              <a:rPr lang="sk-SK" dirty="0"/>
              <a:t>Ako sa mení hrúbka prstov a rýchlosť ich rastu v čase a v závisosti od relevantných parametrov?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Nad rámec úlohy:</a:t>
            </a:r>
          </a:p>
          <a:p>
            <a:pPr lvl="1"/>
            <a:r>
              <a:rPr lang="sk-SK" dirty="0"/>
              <a:t>Porovnanie s Newtonovskými kvapalinami s rôznymi viskozitami: dá sa hrúbka</a:t>
            </a:r>
            <a:r>
              <a:rPr lang="en-US" dirty="0"/>
              <a:t>/</a:t>
            </a:r>
            <a:r>
              <a:rPr lang="en-US" dirty="0" err="1"/>
              <a:t>dynamika</a:t>
            </a:r>
            <a:r>
              <a:rPr lang="en-US" dirty="0"/>
              <a:t> </a:t>
            </a:r>
            <a:r>
              <a:rPr lang="en-US" dirty="0" err="1"/>
              <a:t>namapova</a:t>
            </a:r>
            <a:r>
              <a:rPr lang="sk-SK" dirty="0"/>
              <a:t>ť na rôzne časové úseky tvorby prstov v ne</a:t>
            </a:r>
            <a:r>
              <a:rPr lang="en-US" dirty="0"/>
              <a:t>-</a:t>
            </a:r>
            <a:r>
              <a:rPr lang="en-US" dirty="0" err="1"/>
              <a:t>newtovskej</a:t>
            </a:r>
            <a:r>
              <a:rPr lang="en-US" dirty="0"/>
              <a:t> </a:t>
            </a:r>
            <a:r>
              <a:rPr lang="en-US" dirty="0" err="1"/>
              <a:t>kvapaline</a:t>
            </a:r>
            <a:r>
              <a:rPr lang="en-US" dirty="0"/>
              <a:t> (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viskozita</a:t>
            </a:r>
            <a:r>
              <a:rPr lang="en-US" dirty="0"/>
              <a:t> z</a:t>
            </a:r>
            <a:r>
              <a:rPr lang="sk-SK" dirty="0"/>
              <a:t>ávisí od rýchlosti prúdenia atramentu)?</a:t>
            </a:r>
          </a:p>
          <a:p>
            <a:pPr lvl="1"/>
            <a:r>
              <a:rPr lang="sk-SK" dirty="0"/>
              <a:t>Dajú sa tieto experimenty použiť na po</a:t>
            </a:r>
            <a:r>
              <a:rPr lang="en-US" dirty="0" err="1"/>
              <a:t>rozumenie</a:t>
            </a:r>
            <a:r>
              <a:rPr lang="en-US" dirty="0"/>
              <a:t> </a:t>
            </a:r>
            <a:r>
              <a:rPr lang="en-US" dirty="0" err="1"/>
              <a:t>frakt</a:t>
            </a:r>
            <a:r>
              <a:rPr lang="sk-SK" dirty="0"/>
              <a:t>álnych prstov v zadaní?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9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</a:t>
            </a:r>
            <a:r>
              <a:rPr lang="sk-SK" dirty="0"/>
              <a:t>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1337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https://www.gypt.org/aufgaben/01-fractal-fingers.html</a:t>
            </a:r>
          </a:p>
          <a:p>
            <a:r>
              <a:rPr lang="en-US" dirty="0">
                <a:hlinkClick r:id="rId2"/>
              </a:rPr>
              <a:t>https://www.youtube.com/watch?v=IFGw1aXvN4A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https://www.youtube.com/watch?v=OX8i2LHod1U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6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Články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1.Sinha, S. &amp; </a:t>
            </a:r>
            <a:r>
              <a:rPr lang="en-US" dirty="0" err="1"/>
              <a:t>Tarafdar</a:t>
            </a:r>
            <a:r>
              <a:rPr lang="en-US" dirty="0"/>
              <a:t>, S. Viscous Fingering Patterns and Evolution of Their Fractal Dimension. </a:t>
            </a:r>
            <a:r>
              <a:rPr lang="en-US" i="1" dirty="0" err="1"/>
              <a:t>Ind</a:t>
            </a:r>
            <a:r>
              <a:rPr lang="en-US" i="1" dirty="0"/>
              <a:t> </a:t>
            </a:r>
            <a:r>
              <a:rPr lang="en-US" i="1" dirty="0" err="1"/>
              <a:t>Eng</a:t>
            </a:r>
            <a:r>
              <a:rPr lang="en-US" i="1" dirty="0"/>
              <a:t> </a:t>
            </a:r>
            <a:r>
              <a:rPr lang="en-US" i="1" dirty="0" err="1"/>
              <a:t>Chem</a:t>
            </a:r>
            <a:r>
              <a:rPr lang="en-US" i="1" dirty="0"/>
              <a:t> Res</a:t>
            </a:r>
            <a:r>
              <a:rPr lang="en-US" dirty="0"/>
              <a:t> </a:t>
            </a:r>
            <a:r>
              <a:rPr lang="en-US" b="1" dirty="0"/>
              <a:t>48</a:t>
            </a:r>
            <a:r>
              <a:rPr lang="en-US" dirty="0"/>
              <a:t>, 8837–8841 (2009).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2.TANVEER, S. Surprises in viscous fingering. </a:t>
            </a:r>
            <a:r>
              <a:rPr lang="en-US" i="1" dirty="0"/>
              <a:t>J Fluid </a:t>
            </a:r>
            <a:r>
              <a:rPr lang="en-US" i="1" dirty="0" err="1"/>
              <a:t>Mech</a:t>
            </a:r>
            <a:r>
              <a:rPr lang="en-US" dirty="0"/>
              <a:t> </a:t>
            </a:r>
            <a:r>
              <a:rPr lang="en-US" b="1" dirty="0"/>
              <a:t>409</a:t>
            </a:r>
            <a:r>
              <a:rPr lang="en-US" dirty="0"/>
              <a:t>, 273–308 (2000).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3.Homsy, G. M. Viscous Fingering in Porous Media. </a:t>
            </a:r>
            <a:r>
              <a:rPr lang="en-US" i="1" dirty="0" err="1"/>
              <a:t>Annu</a:t>
            </a:r>
            <a:r>
              <a:rPr lang="en-US" i="1" dirty="0"/>
              <a:t> Rev Fluid </a:t>
            </a:r>
            <a:r>
              <a:rPr lang="en-US" i="1" dirty="0" err="1"/>
              <a:t>Mech</a:t>
            </a:r>
            <a:r>
              <a:rPr lang="en-US" dirty="0"/>
              <a:t> </a:t>
            </a:r>
            <a:r>
              <a:rPr lang="en-US" b="1" dirty="0"/>
              <a:t>19</a:t>
            </a:r>
            <a:r>
              <a:rPr lang="en-US" dirty="0"/>
              <a:t>, 271–311 (1987).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4.Chen, J.-D. Growth of radial viscous fingers in a Hele-Shaw cell. </a:t>
            </a:r>
            <a:r>
              <a:rPr lang="en-US" i="1" dirty="0"/>
              <a:t>J Fluid </a:t>
            </a:r>
            <a:r>
              <a:rPr lang="en-US" i="1" dirty="0" err="1"/>
              <a:t>Mech</a:t>
            </a:r>
            <a:r>
              <a:rPr lang="en-US" dirty="0"/>
              <a:t> </a:t>
            </a:r>
            <a:r>
              <a:rPr lang="en-US" b="1" dirty="0"/>
              <a:t>201</a:t>
            </a:r>
            <a:r>
              <a:rPr lang="en-US" dirty="0"/>
              <a:t>, 223–242 (1989).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5.Saffman, P. G. &amp; Taylor, G. I. The penetration of a fluid into a porous medium or Hele-Shaw cell containing a more viscous liquid. </a:t>
            </a:r>
            <a:r>
              <a:rPr lang="en-US" i="1" dirty="0" err="1"/>
              <a:t>Proc</a:t>
            </a:r>
            <a:r>
              <a:rPr lang="en-US" i="1" dirty="0"/>
              <a:t> Royal </a:t>
            </a:r>
            <a:r>
              <a:rPr lang="en-US" i="1" dirty="0" err="1"/>
              <a:t>Soc</a:t>
            </a:r>
            <a:r>
              <a:rPr lang="en-US" i="1" dirty="0"/>
              <a:t> </a:t>
            </a:r>
            <a:r>
              <a:rPr lang="en-US" i="1" dirty="0" err="1"/>
              <a:t>Lond</a:t>
            </a:r>
            <a:r>
              <a:rPr lang="en-US" i="1" dirty="0"/>
              <a:t> </a:t>
            </a:r>
            <a:r>
              <a:rPr lang="en-US" i="1" dirty="0" err="1"/>
              <a:t>Ser</a:t>
            </a:r>
            <a:r>
              <a:rPr lang="en-US" i="1" dirty="0"/>
              <a:t> Math </a:t>
            </a:r>
            <a:r>
              <a:rPr lang="en-US" i="1" dirty="0" err="1"/>
              <a:t>Phys</a:t>
            </a:r>
            <a:r>
              <a:rPr lang="en-US" i="1" dirty="0"/>
              <a:t> </a:t>
            </a:r>
            <a:r>
              <a:rPr lang="en-US" i="1" dirty="0" err="1"/>
              <a:t>Sci</a:t>
            </a:r>
            <a:r>
              <a:rPr lang="en-US" dirty="0"/>
              <a:t> </a:t>
            </a:r>
            <a:r>
              <a:rPr lang="en-US" b="1" dirty="0"/>
              <a:t>245</a:t>
            </a:r>
            <a:r>
              <a:rPr lang="en-US" dirty="0"/>
              <a:t>, 312–329 (1958).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6.LINDNER, A., BONN, D., POIRÉ, E. C., AMAR, M. B. &amp; MEUNIER, J. Viscous fingering in non-Newtonian fluids. </a:t>
            </a:r>
            <a:r>
              <a:rPr lang="en-US" i="1" dirty="0"/>
              <a:t>J Fluid </a:t>
            </a:r>
            <a:r>
              <a:rPr lang="en-US" i="1" dirty="0" err="1"/>
              <a:t>Mech</a:t>
            </a:r>
            <a:r>
              <a:rPr lang="en-US" dirty="0"/>
              <a:t> </a:t>
            </a:r>
            <a:r>
              <a:rPr lang="en-US" b="1" dirty="0"/>
              <a:t>469</a:t>
            </a:r>
            <a:r>
              <a:rPr lang="en-US" dirty="0"/>
              <a:t>, 237–256 (2002).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7.Pinilla, A., </a:t>
            </a:r>
            <a:r>
              <a:rPr lang="en-US" dirty="0" err="1"/>
              <a:t>Asuaje</a:t>
            </a:r>
            <a:r>
              <a:rPr lang="en-US" dirty="0"/>
              <a:t>, M. &amp; </a:t>
            </a:r>
            <a:r>
              <a:rPr lang="en-US" dirty="0" err="1"/>
              <a:t>Ratkovich</a:t>
            </a:r>
            <a:r>
              <a:rPr lang="en-US" dirty="0"/>
              <a:t>, N. Experimental and computational advances on the study of Viscous Fingering: An umbrella review. </a:t>
            </a:r>
            <a:r>
              <a:rPr lang="en-US" i="1" dirty="0" err="1"/>
              <a:t>Heliyon</a:t>
            </a:r>
            <a:r>
              <a:rPr lang="en-US" dirty="0"/>
              <a:t> </a:t>
            </a:r>
            <a:r>
              <a:rPr lang="en-US" b="1" dirty="0"/>
              <a:t>7</a:t>
            </a:r>
            <a:r>
              <a:rPr lang="en-US" dirty="0"/>
              <a:t>, e07614 (2021).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8.Jha, B., </a:t>
            </a:r>
            <a:r>
              <a:rPr lang="en-US" dirty="0" err="1"/>
              <a:t>Cueto-Felgueroso</a:t>
            </a:r>
            <a:r>
              <a:rPr lang="en-US" dirty="0"/>
              <a:t>, L. &amp; </a:t>
            </a:r>
            <a:r>
              <a:rPr lang="en-US" dirty="0" err="1"/>
              <a:t>Juanes</a:t>
            </a:r>
            <a:r>
              <a:rPr lang="en-US" dirty="0"/>
              <a:t>, R. Fluid Mixing from Viscous Fingering. </a:t>
            </a:r>
            <a:r>
              <a:rPr lang="en-US" i="1" dirty="0" err="1"/>
              <a:t>Phys</a:t>
            </a:r>
            <a:r>
              <a:rPr lang="en-US" i="1" dirty="0"/>
              <a:t> Rev Lett</a:t>
            </a:r>
            <a:r>
              <a:rPr lang="en-US" dirty="0"/>
              <a:t> </a:t>
            </a:r>
            <a:r>
              <a:rPr lang="en-US" b="1" dirty="0"/>
              <a:t>106</a:t>
            </a:r>
            <a:r>
              <a:rPr lang="en-US" dirty="0"/>
              <a:t>, 194502 (2011).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9.Song, W., Ramesh, N. N. &amp; </a:t>
            </a:r>
            <a:r>
              <a:rPr lang="en-US" dirty="0" err="1"/>
              <a:t>Kovscek</a:t>
            </a:r>
            <a:r>
              <a:rPr lang="en-US" dirty="0"/>
              <a:t>, A. R. Spontaneous fingering between miscible fluids. </a:t>
            </a:r>
            <a:r>
              <a:rPr lang="en-US" i="1" dirty="0"/>
              <a:t>Colloids Surfaces </a:t>
            </a:r>
            <a:r>
              <a:rPr lang="en-US" i="1" dirty="0" err="1"/>
              <a:t>Physicochem</a:t>
            </a:r>
            <a:r>
              <a:rPr lang="en-US" i="1" dirty="0"/>
              <a:t> </a:t>
            </a:r>
            <a:r>
              <a:rPr lang="en-US" i="1" dirty="0" err="1"/>
              <a:t>Eng</a:t>
            </a:r>
            <a:r>
              <a:rPr lang="en-US" i="1" dirty="0"/>
              <a:t> Aspects</a:t>
            </a:r>
            <a:r>
              <a:rPr lang="en-US" dirty="0"/>
              <a:t> </a:t>
            </a:r>
            <a:r>
              <a:rPr lang="en-US" b="1" dirty="0"/>
              <a:t>584</a:t>
            </a:r>
            <a:r>
              <a:rPr lang="en-US" dirty="0"/>
              <a:t>, 123943 (2020).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10.Park, C. W. &amp; </a:t>
            </a:r>
            <a:r>
              <a:rPr lang="en-US" dirty="0" err="1"/>
              <a:t>Homsy</a:t>
            </a:r>
            <a:r>
              <a:rPr lang="en-US" dirty="0"/>
              <a:t>, G. M. The instability of long fingers in Hele–Shaw flows. </a:t>
            </a:r>
            <a:r>
              <a:rPr lang="en-US" i="1" dirty="0" err="1"/>
              <a:t>Phys</a:t>
            </a:r>
            <a:r>
              <a:rPr lang="en-US" i="1" dirty="0"/>
              <a:t> Fluids</a:t>
            </a:r>
            <a:r>
              <a:rPr lang="en-US" dirty="0"/>
              <a:t> </a:t>
            </a:r>
            <a:r>
              <a:rPr lang="en-US" b="1" dirty="0"/>
              <a:t>28</a:t>
            </a:r>
            <a:r>
              <a:rPr lang="en-US" dirty="0"/>
              <a:t>, 1583 (1985).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US" sz="3500" dirty="0"/>
              <a:t>… a</a:t>
            </a:r>
            <a:r>
              <a:rPr lang="sk-SK" sz="3500" dirty="0"/>
              <a:t> veľa ďaľších</a:t>
            </a:r>
            <a:r>
              <a:rPr lang="en-US" sz="35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7383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Fraktálne prsty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kvapnutí zmesi alkoholu a atramentu na zriedenú akrylovú farbu je možné pozorovať efekt fraktálnych prstov. Ako relevantné parametre ovplyvňujú geometriu a dynamiku prstov?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0000" y="4927600"/>
            <a:ext cx="448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Video: </a:t>
            </a:r>
            <a:r>
              <a:rPr lang="sk-SK" dirty="0">
                <a:hlinkClick r:id="rId2"/>
              </a:rPr>
              <a:t>https://youtu.be/DguNgm9tDFU?t=36</a:t>
            </a:r>
            <a:r>
              <a:rPr lang="sk-SK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8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</a:t>
            </a:r>
            <a:r>
              <a:rPr lang="sk-SK" dirty="0"/>
              <a:t>ícia fraktálu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0"/>
            <a:ext cx="28575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00" y="4197350"/>
            <a:ext cx="1905000" cy="9525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804400" cy="4918075"/>
          </a:xfrm>
        </p:spPr>
        <p:txBody>
          <a:bodyPr>
            <a:normAutofit/>
          </a:bodyPr>
          <a:lstStyle/>
          <a:p>
            <a:r>
              <a:rPr lang="sk-SK" dirty="0"/>
              <a:t>Nie jasná</a:t>
            </a:r>
            <a:r>
              <a:rPr lang="en-US" dirty="0"/>
              <a:t>/ </a:t>
            </a:r>
            <a:r>
              <a:rPr lang="en-US" dirty="0" err="1"/>
              <a:t>striktn</a:t>
            </a:r>
            <a:r>
              <a:rPr lang="sk-SK" dirty="0"/>
              <a:t>á definícia, 3 približné kritériá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Svojpodobnosť: keď zazoomojeme, podovná štruktúra na rôznych škálach</a:t>
            </a:r>
          </a:p>
          <a:p>
            <a:pPr lvl="1"/>
            <a:r>
              <a:rPr lang="sk-SK" dirty="0"/>
              <a:t>Napr. </a:t>
            </a:r>
            <a:r>
              <a:rPr lang="en-US" dirty="0" err="1"/>
              <a:t>exaktn</a:t>
            </a:r>
            <a:r>
              <a:rPr lang="sk-SK" dirty="0"/>
              <a:t>á </a:t>
            </a:r>
            <a:r>
              <a:rPr lang="en-US" dirty="0"/>
              <a:t>– </a:t>
            </a:r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vlo</a:t>
            </a:r>
            <a:r>
              <a:rPr lang="sk-SK" dirty="0"/>
              <a:t>čka, štatistická</a:t>
            </a:r>
            <a:r>
              <a:rPr lang="en-US" dirty="0"/>
              <a:t>/</a:t>
            </a:r>
            <a:r>
              <a:rPr lang="en-US" dirty="0" err="1"/>
              <a:t>stochastick</a:t>
            </a:r>
            <a:r>
              <a:rPr lang="sk-SK" dirty="0"/>
              <a:t>á </a:t>
            </a:r>
            <a:r>
              <a:rPr lang="en-US" dirty="0"/>
              <a:t>– </a:t>
            </a:r>
            <a:r>
              <a:rPr lang="en-US" dirty="0" err="1"/>
              <a:t>pobre</a:t>
            </a:r>
            <a:r>
              <a:rPr lang="sk-SK" dirty="0"/>
              <a:t>žie Británie)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Detailná štruktúra aj na veľmi malých škálach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Štrutúra sa nedá popísať Euklidovskou geometriou 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0" indent="0">
              <a:buNone/>
            </a:pPr>
            <a:r>
              <a:rPr lang="sk-SK" i="1" dirty="0"/>
              <a:t>Pri akých podmienkach vzniká fraktál? Akých parametroch kvapky a nariedení farby? Je nutné aby podkladová kvapalina bola </a:t>
            </a:r>
            <a:r>
              <a:rPr lang="en-US" i="1" dirty="0"/>
              <a:t>n</a:t>
            </a:r>
            <a:r>
              <a:rPr lang="sk-SK" i="1" dirty="0"/>
              <a:t>e</a:t>
            </a:r>
            <a:r>
              <a:rPr lang="en-US" i="1" dirty="0"/>
              <a:t>-N</a:t>
            </a:r>
            <a:r>
              <a:rPr lang="sk-SK" i="1" dirty="0"/>
              <a:t>ewtonovská?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45048" y="3595727"/>
            <a:ext cx="150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i="1" dirty="0"/>
              <a:t>Zdroj: wikipedia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93340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frakt</a:t>
            </a:r>
            <a:r>
              <a:rPr lang="sk-SK" dirty="0"/>
              <a:t>álu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0687"/>
            <a:ext cx="7708900" cy="498316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napr. fraktála dimenzia: čiara </a:t>
            </a:r>
            <a:r>
              <a:rPr lang="en-US" dirty="0"/>
              <a:t>= 1, </a:t>
            </a:r>
            <a:r>
              <a:rPr lang="sk-SK" dirty="0"/>
              <a:t>štvorec = 2. Fraktálne prsty: medzi 1 a 2. „Ako dobre čiara vypĺňa priestor?“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k-SK" dirty="0"/>
          </a:p>
          <a:p>
            <a:r>
              <a:rPr lang="sk-SK" dirty="0"/>
              <a:t>Metódy na meranie fraktálnej dimenzie implementované napr. v pythone </a:t>
            </a:r>
            <a:r>
              <a:rPr lang="en-US" dirty="0"/>
              <a:t>– </a:t>
            </a:r>
            <a:r>
              <a:rPr lang="en-US" dirty="0" err="1"/>
              <a:t>netreba</a:t>
            </a:r>
            <a:r>
              <a:rPr lang="en-US" dirty="0"/>
              <a:t> </a:t>
            </a:r>
            <a:r>
              <a:rPr lang="en-US" dirty="0" err="1"/>
              <a:t>robi</a:t>
            </a:r>
            <a:r>
              <a:rPr lang="sk-SK" dirty="0"/>
              <a:t>ť manuálne</a:t>
            </a:r>
          </a:p>
          <a:p>
            <a:endParaRPr lang="sk-SK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91" y="5721350"/>
            <a:ext cx="190500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187450"/>
            <a:ext cx="3473450" cy="3473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42499" y="11342687"/>
            <a:ext cx="101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~ 1.</a:t>
            </a:r>
          </a:p>
        </p:txBody>
      </p:sp>
      <p:pic>
        <p:nvPicPr>
          <p:cNvPr id="4104" name="Picture 8" descr="http://math.bu.edu/DYSYS/chaos-game/img2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43" y="2924175"/>
            <a:ext cx="58007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663732" y="5298559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~ 1.2619</a:t>
            </a:r>
          </a:p>
        </p:txBody>
      </p:sp>
    </p:spTree>
    <p:extLst>
      <p:ext uri="{BB962C8B-B14F-4D97-AF65-F5344CB8AC3E}">
        <p14:creationId xmlns:p14="http://schemas.microsoft.com/office/powerpoint/2010/main" val="248538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Meranie fraktálnej dimenzie:</a:t>
            </a:r>
            <a:br>
              <a:rPr lang="sk-SK" dirty="0"/>
            </a:br>
            <a:r>
              <a:rPr lang="sk-SK" dirty="0"/>
              <a:t>Minkowski</a:t>
            </a:r>
            <a:r>
              <a:rPr lang="en-US" dirty="0"/>
              <a:t>-</a:t>
            </a:r>
            <a:r>
              <a:rPr lang="sk-SK" dirty="0"/>
              <a:t>Bouligand </a:t>
            </a:r>
            <a:r>
              <a:rPr lang="en-US" dirty="0" err="1"/>
              <a:t>dimenzia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sk-SK" dirty="0"/>
              <a:t>koľko štvorcov potrebujeme na vyplnenie pobrežia, pre rôzne veľkosti štvorca?</a:t>
            </a:r>
          </a:p>
          <a:p>
            <a:pPr lvl="1"/>
            <a:r>
              <a:rPr lang="sk-SK" b="1" dirty="0"/>
              <a:t>D </a:t>
            </a:r>
            <a:r>
              <a:rPr lang="en-US" b="1" dirty="0"/>
              <a:t>= - s</a:t>
            </a:r>
            <a:r>
              <a:rPr lang="sk-SK" b="1" dirty="0"/>
              <a:t>klon čiary na log</a:t>
            </a:r>
            <a:r>
              <a:rPr lang="en-US" b="1" dirty="0"/>
              <a:t>-log </a:t>
            </a:r>
            <a:r>
              <a:rPr lang="en-US" b="1" dirty="0" err="1"/>
              <a:t>grafe</a:t>
            </a:r>
            <a:r>
              <a:rPr lang="en-US" b="1" dirty="0"/>
              <a:t> z</a:t>
            </a:r>
            <a:r>
              <a:rPr lang="sk-SK" b="1" dirty="0"/>
              <a:t>ávislosti počtu štvorcov of veľkosti strany</a:t>
            </a:r>
          </a:p>
          <a:p>
            <a:pPr lvl="1"/>
            <a:r>
              <a:rPr lang="sk-SK" dirty="0"/>
              <a:t>Je to rovná čiara? Ak nie, nie je to fraktál</a:t>
            </a:r>
            <a:r>
              <a:rPr lang="en-US" dirty="0"/>
              <a:t> (</a:t>
            </a:r>
            <a:r>
              <a:rPr lang="en-US" dirty="0" err="1"/>
              <a:t>podobne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divider-step)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295" y="3447221"/>
            <a:ext cx="6149009" cy="3410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6556" y="6550223"/>
            <a:ext cx="5681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https://en.wikipedia.org/wiki/Minkowski%E2%80%93Bouligand_dimension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549676"/>
            <a:ext cx="4483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/>
              <a:t>Kedy je obrazec ešte fraktál, teda seba-podobné obrazce, ak sa viskozita mení v čase?</a:t>
            </a:r>
          </a:p>
          <a:p>
            <a:r>
              <a:rPr lang="sk-SK" sz="2400" i="1" dirty="0"/>
              <a:t>Resp. mení sa fraktálna dimenzia v čase?</a:t>
            </a:r>
            <a:endParaRPr lang="en-US" sz="2400" i="1" dirty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6244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25500"/>
            <a:ext cx="6680200" cy="568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Podobné úlohy boli na TMF v minulosti. </a:t>
            </a:r>
          </a:p>
          <a:p>
            <a:pPr marL="0" indent="0">
              <a:buNone/>
            </a:pPr>
            <a:r>
              <a:rPr lang="sk-SK" dirty="0"/>
              <a:t>Jav má dve fázy: </a:t>
            </a:r>
          </a:p>
          <a:p>
            <a:pPr marL="514350" indent="-514350">
              <a:buAutoNum type="arabicPeriod"/>
            </a:pPr>
            <a:r>
              <a:rPr lang="sk-SK" dirty="0"/>
              <a:t>rozpínanie kvapky: pozri úlohu z IYPT 2022 Droplet Explosion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https://youtu.be/y44rQdiixuw?t=48</a:t>
            </a:r>
            <a:endParaRPr lang="sk-SK" sz="2000" dirty="0"/>
          </a:p>
          <a:p>
            <a:pPr marL="0" indent="0">
              <a:buNone/>
            </a:pPr>
            <a:r>
              <a:rPr lang="sk-SK" sz="2000" i="1" dirty="0"/>
              <a:t>V našej úlohe sa miesto malých kvapiek sa tvoria prsty, kvôli rozdielnym vlastnostiam spodnej kvapaliny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2. Narušenie rozhrania a tvorba prstov: pozri Cukor a Soľ IYPT 2015</a:t>
            </a:r>
            <a:endParaRPr lang="en-US" dirty="0"/>
          </a:p>
          <a:p>
            <a:pPr lvl="1"/>
            <a:r>
              <a:rPr lang="en-US" dirty="0" err="1"/>
              <a:t>Naru</a:t>
            </a:r>
            <a:r>
              <a:rPr lang="sk-SK" dirty="0"/>
              <a:t>šené nestabilné rozhranie </a:t>
            </a:r>
            <a:r>
              <a:rPr lang="en-US" dirty="0"/>
              <a:t>-&gt; </a:t>
            </a:r>
            <a:r>
              <a:rPr lang="en-US" dirty="0" err="1"/>
              <a:t>pozit</a:t>
            </a:r>
            <a:r>
              <a:rPr lang="sk-SK" dirty="0"/>
              <a:t>ívna spätná väzba </a:t>
            </a:r>
            <a:r>
              <a:rPr lang="en-US" dirty="0"/>
              <a:t>-&gt;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naru</a:t>
            </a:r>
            <a:r>
              <a:rPr lang="sk-SK" dirty="0"/>
              <a:t>šenia</a:t>
            </a:r>
          </a:p>
          <a:p>
            <a:pPr marL="0" indent="0">
              <a:buNone/>
            </a:pPr>
            <a:r>
              <a:rPr lang="sk-SK" sz="2100" i="1" dirty="0"/>
              <a:t>V našej úlohe m</a:t>
            </a:r>
            <a:r>
              <a:rPr lang="en-US" sz="2100" i="1" dirty="0" err="1"/>
              <a:t>iesto</a:t>
            </a:r>
            <a:r>
              <a:rPr lang="en-US" sz="2100" i="1" dirty="0"/>
              <a:t> </a:t>
            </a:r>
            <a:r>
              <a:rPr lang="en-US" sz="2100" i="1" dirty="0" err="1"/>
              <a:t>gravit</a:t>
            </a:r>
            <a:r>
              <a:rPr lang="sk-SK" sz="2100" i="1" dirty="0"/>
              <a:t>ácie tlak rozpínajúcej sa kvapky</a:t>
            </a:r>
            <a:endParaRPr lang="en-US" sz="21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97" t="25741" r="4177"/>
          <a:stretch/>
        </p:blipFill>
        <p:spPr>
          <a:xfrm>
            <a:off x="7696200" y="2043665"/>
            <a:ext cx="4648200" cy="2484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600" y="4528263"/>
            <a:ext cx="4793697" cy="2539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23678"/>
          <a:stretch/>
        </p:blipFill>
        <p:spPr>
          <a:xfrm>
            <a:off x="7696200" y="0"/>
            <a:ext cx="4445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7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sk-SK" dirty="0"/>
              <a:t>. Rozpínanie kvapky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4295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sk-SK" dirty="0"/>
                  <a:t>Alkohol</a:t>
                </a:r>
                <a:r>
                  <a:rPr lang="en-US" dirty="0"/>
                  <a:t>+ </a:t>
                </a:r>
                <a:r>
                  <a:rPr lang="en-US" dirty="0" err="1"/>
                  <a:t>atrament</a:t>
                </a:r>
                <a:r>
                  <a:rPr lang="en-US" dirty="0"/>
                  <a:t>/ </a:t>
                </a:r>
                <a:r>
                  <a:rPr lang="en-US" dirty="0" err="1"/>
                  <a:t>farba</a:t>
                </a:r>
                <a:r>
                  <a:rPr lang="en-US" dirty="0"/>
                  <a:t> m</a:t>
                </a:r>
                <a:r>
                  <a:rPr lang="sk-SK" dirty="0"/>
                  <a:t>á malé povrchové napätie – rozpína sa v akrylovej farbe pomocou povrchovej sily</a:t>
                </a:r>
              </a:p>
              <a:p>
                <a:r>
                  <a:rPr lang="sk-SK" dirty="0"/>
                  <a:t>Alkohol sa vyparuje: na okraji je ho menej ako v strede: povrchové napätie na kraji kvapky je väčšie ako v strede –</a:t>
                </a:r>
                <a:r>
                  <a:rPr lang="en-US" dirty="0"/>
                  <a:t>&gt; </a:t>
                </a:r>
                <a:r>
                  <a:rPr lang="sk-SK" b="1" dirty="0"/>
                  <a:t>kvapalina zo stredu prúdi na kraj a „tlačí“ na akrylovú farbu, </a:t>
                </a:r>
                <a:r>
                  <a:rPr lang="sk-SK" dirty="0"/>
                  <a:t>f</a:t>
                </a:r>
                <a:r>
                  <a:rPr lang="en-US" dirty="0" err="1"/>
                  <a:t>arba</a:t>
                </a:r>
                <a:r>
                  <a:rPr lang="en-US" dirty="0"/>
                  <a:t> </a:t>
                </a:r>
                <a:r>
                  <a:rPr lang="en-US" dirty="0" err="1"/>
                  <a:t>kladie</a:t>
                </a:r>
                <a:r>
                  <a:rPr lang="en-US" dirty="0"/>
                  <a:t> </a:t>
                </a:r>
                <a:r>
                  <a:rPr lang="sk-SK" dirty="0"/>
                  <a:t>viskózny </a:t>
                </a:r>
                <a:r>
                  <a:rPr lang="en-US" dirty="0"/>
                  <a:t>o</a:t>
                </a:r>
                <a:r>
                  <a:rPr lang="sk-SK" dirty="0"/>
                  <a:t>d</a:t>
                </a:r>
                <a:r>
                  <a:rPr lang="en-US" dirty="0" err="1"/>
                  <a:t>por</a:t>
                </a:r>
                <a:endParaRPr lang="sk-SK" dirty="0"/>
              </a:p>
              <a:p>
                <a:pPr lvl="1"/>
                <a:r>
                  <a:rPr lang="en-US" dirty="0" err="1"/>
                  <a:t>Marangoniho</a:t>
                </a:r>
                <a:r>
                  <a:rPr lang="en-US" dirty="0"/>
                  <a:t> r</a:t>
                </a:r>
                <a:r>
                  <a:rPr lang="sk-SK" dirty="0"/>
                  <a:t>ýchlosť</a:t>
                </a:r>
                <a:r>
                  <a:rPr lang="en-US" dirty="0"/>
                  <a:t> [1]</a:t>
                </a:r>
                <a:r>
                  <a:rPr lang="sk-SK" dirty="0"/>
                  <a:t>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𝑓𝑎𝑟𝑏𝑎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sk-SK" dirty="0"/>
                  <a:t>  </a:t>
                </a:r>
              </a:p>
              <a:p>
                <a:r>
                  <a:rPr lang="sk-SK" dirty="0"/>
                  <a:t>Rýchlosť rozpínania, prúdenia, veľkosť kvapky závisí od pomeru alkoholu a vody a povrchového napätia medzi kvapkou a farbou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429500" cy="4351338"/>
              </a:xfrm>
              <a:blipFill>
                <a:blip r:embed="rId2"/>
                <a:stretch>
                  <a:fillRect l="-1314" t="-3501" r="-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E4"/>
              </a:clrFrom>
              <a:clrTo>
                <a:srgbClr val="FFFFE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0" y="1461294"/>
            <a:ext cx="2388835" cy="21816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9200" y="5942568"/>
            <a:ext cx="716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-apple-system"/>
              </a:rPr>
              <a:t>[1] Keiser, L.;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-apple-system"/>
              </a:rPr>
              <a:t>Bense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-apple-system"/>
              </a:rPr>
              <a:t>, H.;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-apple-system"/>
              </a:rPr>
              <a:t>Colinet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-apple-system"/>
              </a:rPr>
              <a:t>, P.;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-apple-system"/>
              </a:rPr>
              <a:t>Bico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-apple-system"/>
              </a:rPr>
              <a:t>, J.;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-apple-system"/>
              </a:rPr>
              <a:t>Reyssat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-apple-system"/>
              </a:rPr>
              <a:t>, E. (2017). 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-apple-system"/>
              </a:rPr>
              <a:t>Marangoni Bursting: Evaporation-Induced Emulsification of Binary Mixtures on a Liquid Layer. Physical Review Letters, 118(7), 074504–.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-apple-system"/>
              </a:rPr>
              <a:t>doi:10.1103/PhysRevLett.118.074504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976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420218" cy="4351338"/>
              </a:xfrm>
            </p:spPr>
            <p:txBody>
              <a:bodyPr/>
              <a:lstStyle/>
              <a:p>
                <a:r>
                  <a:rPr lang="en-US" dirty="0"/>
                  <a:t>Ak </a:t>
                </a:r>
                <a:r>
                  <a:rPr lang="en-US" dirty="0" err="1"/>
                  <a:t>menej</a:t>
                </a:r>
                <a:r>
                  <a:rPr lang="en-US" dirty="0"/>
                  <a:t> </a:t>
                </a:r>
                <a:r>
                  <a:rPr lang="en-US" dirty="0" err="1"/>
                  <a:t>visk</a:t>
                </a:r>
                <a:r>
                  <a:rPr lang="sk-SK" dirty="0"/>
                  <a:t>ózna kvapalina tlačí do viac viskóznej</a:t>
                </a:r>
                <a:r>
                  <a:rPr lang="en-US" dirty="0"/>
                  <a:t> (</a:t>
                </a:r>
                <a:r>
                  <a:rPr lang="en-US" dirty="0" err="1"/>
                  <a:t>nie</a:t>
                </a:r>
                <a:r>
                  <a:rPr lang="en-US" dirty="0"/>
                  <a:t> </a:t>
                </a:r>
                <a:r>
                  <a:rPr lang="en-US" dirty="0" err="1"/>
                  <a:t>naopak</a:t>
                </a:r>
                <a:r>
                  <a:rPr lang="en-US" dirty="0"/>
                  <a:t>!)</a:t>
                </a:r>
                <a:r>
                  <a:rPr lang="sk-SK" dirty="0"/>
                  <a:t>, rozhranie je nestabilné</a:t>
                </a:r>
              </a:p>
              <a:p>
                <a:pPr lvl="1"/>
                <a:r>
                  <a:rPr lang="en-US" dirty="0"/>
                  <a:t>pod  </a:t>
                </a:r>
                <a:r>
                  <a:rPr lang="en-US" dirty="0" err="1"/>
                  <a:t>tlakom</a:t>
                </a:r>
                <a:r>
                  <a:rPr lang="en-US" dirty="0"/>
                  <a:t> (</a:t>
                </a:r>
                <a:r>
                  <a:rPr lang="en-US" dirty="0" err="1"/>
                  <a:t>kv</a:t>
                </a:r>
                <a:r>
                  <a:rPr lang="sk-SK" dirty="0"/>
                  <a:t>ô</a:t>
                </a:r>
                <a:r>
                  <a:rPr lang="en-US" dirty="0"/>
                  <a:t>li </a:t>
                </a:r>
                <a:r>
                  <a:rPr lang="en-US" dirty="0" err="1"/>
                  <a:t>rozp</a:t>
                </a:r>
                <a:r>
                  <a:rPr lang="sk-SK" dirty="0"/>
                  <a:t>ínaniu kvapky</a:t>
                </a:r>
                <a:r>
                  <a:rPr lang="en-US" dirty="0"/>
                  <a:t>) </a:t>
                </a:r>
                <a:r>
                  <a:rPr lang="en-US" dirty="0" err="1"/>
                  <a:t>sa</a:t>
                </a:r>
                <a:r>
                  <a:rPr lang="en-US" dirty="0"/>
                  <a:t> </a:t>
                </a:r>
                <a:r>
                  <a:rPr lang="en-US" dirty="0" err="1"/>
                  <a:t>menej</a:t>
                </a:r>
                <a:r>
                  <a:rPr lang="en-US" dirty="0"/>
                  <a:t> </a:t>
                </a:r>
                <a:r>
                  <a:rPr lang="en-US" dirty="0" err="1"/>
                  <a:t>visk</a:t>
                </a:r>
                <a:r>
                  <a:rPr lang="sk-SK" dirty="0"/>
                  <a:t>ó</a:t>
                </a:r>
                <a:r>
                  <a:rPr lang="en-US" dirty="0" err="1"/>
                  <a:t>zna</a:t>
                </a:r>
                <a:r>
                  <a:rPr lang="en-US" dirty="0"/>
                  <a:t> </a:t>
                </a:r>
                <a:r>
                  <a:rPr lang="en-US" dirty="0" err="1"/>
                  <a:t>kvapalina</a:t>
                </a:r>
                <a:r>
                  <a:rPr lang="en-US" dirty="0"/>
                  <a:t> h</a:t>
                </a:r>
                <a:r>
                  <a:rPr lang="sk-SK" dirty="0"/>
                  <a:t>ý</a:t>
                </a:r>
                <a:r>
                  <a:rPr lang="en-US" dirty="0"/>
                  <a:t>be r</a:t>
                </a:r>
                <a:r>
                  <a:rPr lang="sk-SK" dirty="0"/>
                  <a:t>ýchlejšie </a:t>
                </a:r>
                <a:r>
                  <a:rPr lang="en-US" dirty="0" err="1"/>
                  <a:t>ako</a:t>
                </a:r>
                <a:r>
                  <a:rPr lang="en-US" dirty="0"/>
                  <a:t> </a:t>
                </a:r>
                <a:r>
                  <a:rPr lang="en-US" dirty="0" err="1"/>
                  <a:t>viac</a:t>
                </a:r>
                <a:r>
                  <a:rPr lang="en-US" dirty="0"/>
                  <a:t> </a:t>
                </a:r>
                <a:r>
                  <a:rPr lang="en-US" dirty="0" err="1"/>
                  <a:t>visk</a:t>
                </a:r>
                <a:r>
                  <a:rPr lang="sk-SK" dirty="0"/>
                  <a:t>ózna a „preráža“ do menej viskóznej</a:t>
                </a:r>
              </a:p>
              <a:p>
                <a:pPr lvl="1"/>
                <a:r>
                  <a:rPr lang="sk-SK" dirty="0"/>
                  <a:t>Darcyho zákon: Rozdiel tlakov pri vychýlení rozhrania o dx </a:t>
                </a:r>
                <a:r>
                  <a:rPr lang="en-US" dirty="0"/>
                  <a:t>(bez </a:t>
                </a:r>
                <a:r>
                  <a:rPr lang="en-US" dirty="0" err="1"/>
                  <a:t>povrchov</a:t>
                </a:r>
                <a:r>
                  <a:rPr lang="sk-SK" dirty="0"/>
                  <a:t>ého napätia): </a:t>
                </a:r>
                <a14:m>
                  <m:oMath xmlns:m="http://schemas.openxmlformats.org/officeDocument/2006/math">
                    <m:r>
                      <a:rPr lang="sk-SK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sk-SK" dirty="0"/>
              </a:p>
              <a:p>
                <a:pPr lvl="2"/>
                <a:r>
                  <a:rPr lang="en-US" dirty="0" err="1"/>
                  <a:t>odvodenie</a:t>
                </a:r>
                <a:r>
                  <a:rPr lang="en-US" dirty="0"/>
                  <a:t> </a:t>
                </a:r>
                <a:r>
                  <a:rPr lang="en-US" dirty="0" err="1"/>
                  <a:t>rozdielu</a:t>
                </a:r>
                <a:r>
                  <a:rPr lang="en-US" dirty="0"/>
                  <a:t> </a:t>
                </a:r>
                <a:r>
                  <a:rPr lang="en-US" dirty="0" err="1"/>
                  <a:t>tlakov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rozhran</a:t>
                </a:r>
                <a:r>
                  <a:rPr lang="sk-SK" dirty="0"/>
                  <a:t>í a povrch. napätím</a:t>
                </a:r>
                <a:r>
                  <a:rPr lang="en-US" dirty="0"/>
                  <a:t>:</a:t>
                </a:r>
                <a:r>
                  <a:rPr lang="sk-SK" dirty="0"/>
                  <a:t> </a:t>
                </a:r>
                <a:r>
                  <a:rPr lang="en-US" dirty="0">
                    <a:hlinkClick r:id="rId2"/>
                  </a:rPr>
                  <a:t>https://en.wikipedia.org/wiki/Saffman%E2%80%93Taylor_instability</a:t>
                </a:r>
                <a:endParaRPr lang="sk-S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420218" cy="4351338"/>
              </a:xfrm>
              <a:blipFill>
                <a:blip r:embed="rId3"/>
                <a:stretch>
                  <a:fillRect l="-1303" t="-2241" r="-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324918" y="985139"/>
            <a:ext cx="2841682" cy="5712600"/>
            <a:chOff x="8343902" y="548500"/>
            <a:chExt cx="2841682" cy="5712600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l="3295" t="9605" r="14683" b="9095"/>
            <a:stretch/>
          </p:blipFill>
          <p:spPr>
            <a:xfrm>
              <a:off x="8369304" y="4229100"/>
              <a:ext cx="2816280" cy="203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8369305" y="548500"/>
              <a:ext cx="2798940" cy="20137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biLevel thresh="25000"/>
            </a:blip>
            <a:srcRect t="13151" r="4617"/>
            <a:stretch/>
          </p:blipFill>
          <p:spPr>
            <a:xfrm>
              <a:off x="8343902" y="2362200"/>
              <a:ext cx="2822248" cy="1866900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749300" y="3092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004550" y="1584397"/>
            <a:ext cx="107950" cy="2333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0313960" y="2038089"/>
            <a:ext cx="444500" cy="262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909300" y="2086457"/>
            <a:ext cx="355600" cy="37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313960" y="189782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v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1083928" y="1634841"/>
            <a:ext cx="107950" cy="2333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0883897" y="3129065"/>
            <a:ext cx="120653" cy="2333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058525" y="3212625"/>
            <a:ext cx="155578" cy="14979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446430" y="1516410"/>
                <a:ext cx="466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430" y="1516410"/>
                <a:ext cx="466218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026002" y="1748638"/>
                <a:ext cx="5016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002" y="1748638"/>
                <a:ext cx="501676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en-US" dirty="0" err="1"/>
              <a:t>Tvorba</a:t>
            </a:r>
            <a:r>
              <a:rPr lang="en-US" dirty="0"/>
              <a:t> </a:t>
            </a:r>
            <a:r>
              <a:rPr lang="en-US" dirty="0" err="1"/>
              <a:t>prstov</a:t>
            </a:r>
            <a:r>
              <a:rPr lang="en-US" dirty="0"/>
              <a:t>: </a:t>
            </a:r>
            <a:r>
              <a:rPr lang="en-US" dirty="0" err="1"/>
              <a:t>Saffmann</a:t>
            </a:r>
            <a:r>
              <a:rPr lang="en-US" dirty="0"/>
              <a:t>-Taylor </a:t>
            </a:r>
            <a:r>
              <a:rPr lang="en-US" dirty="0" err="1"/>
              <a:t>instabilita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1058525" y="1097481"/>
                <a:ext cx="471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525" y="1097481"/>
                <a:ext cx="471539" cy="369332"/>
              </a:xfrm>
              <a:prstGeom prst="rect">
                <a:avLst/>
              </a:prstGeom>
              <a:blipFill>
                <a:blip r:embed="rId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12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324918" y="985139"/>
            <a:ext cx="2841682" cy="5712600"/>
            <a:chOff x="8343902" y="548500"/>
            <a:chExt cx="2841682" cy="5712600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 rotWithShape="1">
            <a:blip r:embed="rId2">
              <a:biLevel thresh="25000"/>
            </a:blip>
            <a:srcRect l="3295" t="9605" r="14683" b="9095"/>
            <a:stretch/>
          </p:blipFill>
          <p:spPr>
            <a:xfrm>
              <a:off x="8369304" y="4229100"/>
              <a:ext cx="2816280" cy="203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369305" y="548500"/>
              <a:ext cx="2798940" cy="20137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13151" r="4617"/>
            <a:stretch/>
          </p:blipFill>
          <p:spPr>
            <a:xfrm>
              <a:off x="8343902" y="2362200"/>
              <a:ext cx="2822248" cy="1866900"/>
            </a:xfrm>
            <a:prstGeom prst="rect">
              <a:avLst/>
            </a:prstGeom>
          </p:spPr>
        </p:pic>
      </p:grpSp>
      <p:cxnSp>
        <p:nvCxnSpPr>
          <p:cNvPr id="13" name="Straight Arrow Connector 12"/>
          <p:cNvCxnSpPr/>
          <p:nvPr/>
        </p:nvCxnSpPr>
        <p:spPr>
          <a:xfrm flipV="1">
            <a:off x="11004550" y="1584397"/>
            <a:ext cx="107950" cy="2333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0313960" y="2038089"/>
            <a:ext cx="444500" cy="262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909300" y="2086457"/>
            <a:ext cx="355600" cy="37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313960" y="189782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v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1083928" y="1634841"/>
            <a:ext cx="107950" cy="2333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0883897" y="3129065"/>
            <a:ext cx="120653" cy="2333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1058525" y="3212625"/>
            <a:ext cx="155578" cy="14979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058525" y="1097481"/>
                <a:ext cx="471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525" y="1097481"/>
                <a:ext cx="471539" cy="369332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446430" y="1516410"/>
                <a:ext cx="466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430" y="1516410"/>
                <a:ext cx="466218" cy="369332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026002" y="1748638"/>
                <a:ext cx="5016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002" y="1748638"/>
                <a:ext cx="501676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690341" y="1414416"/>
            <a:ext cx="9002036" cy="572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854177" cy="487211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2. </a:t>
                </a:r>
                <a:r>
                  <a:rPr lang="en-US" dirty="0" err="1"/>
                  <a:t>Nestabiln</a:t>
                </a:r>
                <a:r>
                  <a:rPr lang="sk-SK" dirty="0"/>
                  <a:t>é rozhranie </a:t>
                </a:r>
                <a:r>
                  <a:rPr lang="en-US" dirty="0"/>
                  <a:t>= </a:t>
                </a:r>
                <a:r>
                  <a:rPr lang="en-US" dirty="0" err="1"/>
                  <a:t>fluktu</a:t>
                </a:r>
                <a:r>
                  <a:rPr lang="sk-SK" dirty="0"/>
                  <a:t>ácie rozhrania rastú v čase </a:t>
                </a:r>
                <a:r>
                  <a:rPr lang="en-US" dirty="0"/>
                  <a:t>-&gt; </a:t>
                </a:r>
                <a:r>
                  <a:rPr lang="en-US" dirty="0" err="1"/>
                  <a:t>tvoria</a:t>
                </a:r>
                <a:r>
                  <a:rPr lang="en-US" dirty="0"/>
                  <a:t> </a:t>
                </a:r>
                <a:r>
                  <a:rPr lang="en-US" dirty="0" err="1"/>
                  <a:t>prsty</a:t>
                </a:r>
                <a:r>
                  <a:rPr lang="sk-SK" dirty="0"/>
                  <a:t>, ktoré rastú</a:t>
                </a:r>
              </a:p>
              <a:p>
                <a:pPr lvl="1"/>
                <a:r>
                  <a:rPr lang="sk-SK" dirty="0"/>
                  <a:t>Protichodné efekty: Rozdiel tlakov kvôli </a:t>
                </a:r>
                <a:r>
                  <a:rPr lang="sk-SK" b="1" dirty="0"/>
                  <a:t>rozdielu viskozít</a:t>
                </a:r>
                <a:r>
                  <a:rPr lang="sk-SK" dirty="0"/>
                  <a:t> VS </a:t>
                </a:r>
                <a:r>
                  <a:rPr lang="sk-SK" b="1" dirty="0"/>
                  <a:t>povrchové napätie</a:t>
                </a:r>
                <a:r>
                  <a:rPr lang="sk-SK" dirty="0"/>
                  <a:t>: ich pomer udáva počet prstov </a:t>
                </a:r>
                <a:r>
                  <a:rPr lang="en-US" dirty="0"/>
                  <a:t>(</a:t>
                </a:r>
                <a:r>
                  <a:rPr lang="en-US" dirty="0" err="1"/>
                  <a:t>dominantn</a:t>
                </a:r>
                <a:r>
                  <a:rPr lang="sk-SK" dirty="0"/>
                  <a:t>ú vlnovú dĺžku nestability rozhrania)</a:t>
                </a:r>
              </a:p>
              <a:p>
                <a:pPr lvl="1"/>
                <a:r>
                  <a:rPr lang="en-US" b="1" dirty="0" err="1"/>
                  <a:t>Typick</a:t>
                </a:r>
                <a:r>
                  <a:rPr lang="sk-SK" b="1" dirty="0"/>
                  <a:t>á hrúbka prsta: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𝜸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𝒗𝑹</m:t>
                            </m:r>
                          </m:den>
                        </m:f>
                      </m:e>
                    </m:rad>
                  </m:oMath>
                </a14:m>
                <a:endParaRPr lang="en-US" b="1" dirty="0"/>
              </a:p>
              <a:p>
                <a:pPr lvl="2"/>
                <a:r>
                  <a:rPr lang="en-US" dirty="0"/>
                  <a:t>Gamma = </a:t>
                </a:r>
                <a:r>
                  <a:rPr lang="en-US" dirty="0" err="1"/>
                  <a:t>povrchov</a:t>
                </a:r>
                <a:r>
                  <a:rPr lang="sk-SK" dirty="0"/>
                  <a:t>é napätie, mu = viskozity, </a:t>
                </a:r>
                <a:r>
                  <a:rPr lang="en-US" dirty="0"/>
                  <a:t>R </a:t>
                </a:r>
                <a:r>
                  <a:rPr lang="sk-SK" dirty="0"/>
                  <a:t>=</a:t>
                </a:r>
                <a:r>
                  <a:rPr lang="en-US" dirty="0"/>
                  <a:t> </a:t>
                </a:r>
                <a:r>
                  <a:rPr lang="en-US" dirty="0" err="1"/>
                  <a:t>zakrivenie</a:t>
                </a:r>
                <a:r>
                  <a:rPr lang="en-US" dirty="0"/>
                  <a:t> </a:t>
                </a:r>
                <a:r>
                  <a:rPr lang="en-US" dirty="0" err="1"/>
                  <a:t>rozhrania</a:t>
                </a:r>
                <a:endParaRPr lang="sk-SK" dirty="0"/>
              </a:p>
              <a:p>
                <a:pPr lvl="2"/>
                <a:r>
                  <a:rPr lang="en-US" dirty="0"/>
                  <a:t>plat</a:t>
                </a:r>
                <a:r>
                  <a:rPr lang="sk-SK" dirty="0"/>
                  <a:t>í pre materskú kvapku aj pre prsty</a:t>
                </a:r>
                <a:r>
                  <a:rPr lang="en-US" dirty="0"/>
                  <a:t>!</a:t>
                </a:r>
              </a:p>
              <a:p>
                <a:pPr lvl="2"/>
                <a:r>
                  <a:rPr lang="en-US" dirty="0" err="1"/>
                  <a:t>Rastie</a:t>
                </a:r>
                <a:r>
                  <a:rPr lang="en-US" dirty="0"/>
                  <a:t> </a:t>
                </a:r>
                <a:r>
                  <a:rPr lang="sk-SK" dirty="0"/>
                  <a:t>s rastúcim povrchovým napätím – povrchové napätie bráni narušeniu povrchu</a:t>
                </a:r>
                <a:endParaRPr lang="en-US" dirty="0"/>
              </a:p>
              <a:p>
                <a:pPr lvl="2"/>
                <a:r>
                  <a:rPr lang="en-US" dirty="0" err="1"/>
                  <a:t>Kles</a:t>
                </a:r>
                <a:r>
                  <a:rPr lang="sk-SK" dirty="0"/>
                  <a:t>á s rozdielom viskozít</a:t>
                </a:r>
              </a:p>
              <a:p>
                <a:pPr marL="0" indent="0">
                  <a:buNone/>
                </a:pPr>
                <a:r>
                  <a:rPr lang="en-US" dirty="0"/>
                  <a:t>3. </a:t>
                </a:r>
                <a:r>
                  <a:rPr lang="sk-SK" dirty="0"/>
                  <a:t>Prst </a:t>
                </a:r>
                <a:r>
                  <a:rPr lang="en-US" dirty="0"/>
                  <a:t>= n</a:t>
                </a:r>
                <a:r>
                  <a:rPr lang="sk-SK" dirty="0"/>
                  <a:t>o</a:t>
                </a:r>
                <a:r>
                  <a:rPr lang="en-US" dirty="0"/>
                  <a:t>v</a:t>
                </a:r>
                <a:r>
                  <a:rPr lang="sk-SK" dirty="0"/>
                  <a:t>é rozhranie, na ktorom sa tvoria malé prsty </a:t>
                </a:r>
                <a:r>
                  <a:rPr lang="en-US" dirty="0"/>
                  <a:t>- &gt; </a:t>
                </a:r>
                <a:r>
                  <a:rPr lang="sk-SK" dirty="0"/>
                  <a:t>možný </a:t>
                </a:r>
                <a:r>
                  <a:rPr lang="en-US" dirty="0" err="1"/>
                  <a:t>frakt</a:t>
                </a:r>
                <a:r>
                  <a:rPr lang="sk-SK" dirty="0"/>
                  <a:t>ál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854177" cy="4872114"/>
              </a:xfrm>
              <a:blipFill>
                <a:blip r:embed="rId8"/>
                <a:stretch>
                  <a:fillRect l="-1446" t="-2750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en-US" dirty="0" err="1"/>
              <a:t>Tvorba</a:t>
            </a:r>
            <a:r>
              <a:rPr lang="en-US" dirty="0"/>
              <a:t> </a:t>
            </a:r>
            <a:r>
              <a:rPr lang="en-US" dirty="0" err="1"/>
              <a:t>prstov</a:t>
            </a:r>
            <a:r>
              <a:rPr lang="en-US" dirty="0"/>
              <a:t>: </a:t>
            </a:r>
            <a:r>
              <a:rPr lang="en-US" dirty="0" err="1"/>
              <a:t>Saffmann</a:t>
            </a:r>
            <a:r>
              <a:rPr lang="en-US" dirty="0"/>
              <a:t>-Taylor </a:t>
            </a:r>
            <a:r>
              <a:rPr lang="en-US" dirty="0" err="1"/>
              <a:t>instabilita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1685</Words>
  <Application>Microsoft Office PowerPoint</Application>
  <PresentationFormat>Širokouhlá</PresentationFormat>
  <Paragraphs>140</Paragraphs>
  <Slides>17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Cambria Math</vt:lpstr>
      <vt:lpstr>Times New Roman</vt:lpstr>
      <vt:lpstr>Office Theme</vt:lpstr>
      <vt:lpstr>1. Fraktálne prsty</vt:lpstr>
      <vt:lpstr>1. Fraktálne prsty</vt:lpstr>
      <vt:lpstr>Definícia fraktálu</vt:lpstr>
      <vt:lpstr>Popis fraktálu</vt:lpstr>
      <vt:lpstr>Meranie fraktálnej dimenzie: Minkowski-Bouligand dimenzia</vt:lpstr>
      <vt:lpstr>Prezentácia programu PowerPoint</vt:lpstr>
      <vt:lpstr>I. Rozpínanie kvapky</vt:lpstr>
      <vt:lpstr>II. Tvorba prstov: Saffmann-Taylor instabilita</vt:lpstr>
      <vt:lpstr>II. Tvorba prstov: Saffmann-Taylor instabilita</vt:lpstr>
      <vt:lpstr>Prezentácia programu PowerPoint</vt:lpstr>
      <vt:lpstr>Prezentácia programu PowerPoint</vt:lpstr>
      <vt:lpstr>Prezentácia programu PowerPoint</vt:lpstr>
      <vt:lpstr>Prezentácia programu PowerPoint</vt:lpstr>
      <vt:lpstr>Relevantné parametre</vt:lpstr>
      <vt:lpstr>Nápady čo má obsahovať riešenie úlohy</vt:lpstr>
      <vt:lpstr>Videá</vt:lpstr>
      <vt:lpstr>Články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Fraktálne prsty</dc:title>
  <dc:creator>Natalia RUZICKOVA</dc:creator>
  <cp:lastModifiedBy>Martin Plesch</cp:lastModifiedBy>
  <cp:revision>56</cp:revision>
  <dcterms:created xsi:type="dcterms:W3CDTF">2022-10-08T12:00:22Z</dcterms:created>
  <dcterms:modified xsi:type="dcterms:W3CDTF">2022-10-15T06:45:34Z</dcterms:modified>
</cp:coreProperties>
</file>